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5" autoAdjust="0"/>
    <p:restoredTop sz="94660"/>
  </p:normalViewPr>
  <p:slideViewPr>
    <p:cSldViewPr>
      <p:cViewPr varScale="1">
        <p:scale>
          <a:sx n="102" d="100"/>
          <a:sy n="102" d="100"/>
        </p:scale>
        <p:origin x="-1554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2D8388-3906-48D6-8989-A5269DA5A15D}" type="datetimeFigureOut">
              <a:rPr lang="da-DK" smtClean="0"/>
              <a:pPr/>
              <a:t>06-11-2011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4CFEB-21C3-4C47-B143-B78C743BD70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151203-55CB-4903-AAC1-276AFAF2EB9E}" type="slidenum">
              <a:rPr lang="en-US"/>
              <a:pPr/>
              <a:t>1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9350" y="690563"/>
            <a:ext cx="4557713" cy="3417887"/>
          </a:xfrm>
          <a:noFill/>
          <a:ln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135" tIns="46849" rIns="92135" bIns="46849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73CB92-1EF4-4638-A06D-A72DC72861D5}" type="slidenum">
              <a:rPr lang="en-US"/>
              <a:pPr/>
              <a:t>2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9350" y="690563"/>
            <a:ext cx="4557713" cy="3417887"/>
          </a:xfrm>
          <a:noFill/>
          <a:ln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135" tIns="46849" rIns="92135" bIns="46849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a-DK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85CC81C-160E-461A-9021-A99021B43ED2}" type="slidenum">
              <a:rPr lang="en-US"/>
              <a:pPr/>
              <a:t>3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9350" y="690563"/>
            <a:ext cx="4557713" cy="3417887"/>
          </a:xfrm>
          <a:noFill/>
          <a:ln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135" tIns="46849" rIns="92135" bIns="46849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a-DK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0656DA-1116-4EE0-A5BD-FE9C688CBC89}" type="slidenum">
              <a:rPr lang="en-US"/>
              <a:pPr/>
              <a:t>15</a:t>
            </a:fld>
            <a:endParaRPr lang="en-US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9350" y="690563"/>
            <a:ext cx="4557713" cy="3417887"/>
          </a:xfrm>
          <a:noFill/>
          <a:ln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135" tIns="46849" rIns="92135" bIns="46849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a-DK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643FC3-4C15-4B71-B5A1-99FA81D44131}" type="slidenum">
              <a:rPr lang="en-US"/>
              <a:pPr/>
              <a:t>16</a:t>
            </a:fld>
            <a:endParaRPr lang="en-U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9350" y="690563"/>
            <a:ext cx="4557713" cy="3417887"/>
          </a:xfrm>
          <a:noFill/>
          <a:ln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135" tIns="46849" rIns="92135" bIns="46849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a-DK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648DBD-A275-4D96-95E0-D4BF141D7F19}" type="slidenum">
              <a:rPr lang="en-US"/>
              <a:pPr/>
              <a:t>18</a:t>
            </a:fld>
            <a:endParaRPr 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9350" y="690563"/>
            <a:ext cx="4557713" cy="3417887"/>
          </a:xfrm>
          <a:noFill/>
          <a:ln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135" tIns="46849" rIns="92135" bIns="46849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22" name="Und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a-DK" smtClean="0"/>
              <a:t>Klik for at redigere undertiteltypografien i masteren</a:t>
            </a:r>
            <a:endParaRPr kumimoji="0" lang="en-US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40A1DD-A953-46C0-BB6F-68573A2E0FF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20" name="Pladsholder til sidefod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10" name="Pladsholder til dias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40A1DD-A953-46C0-BB6F-68573A2E0FF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40A1DD-A953-46C0-BB6F-68573A2E0FF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a-DK" dirty="0" smtClean="0"/>
              <a:t>Klik for at redigere titeltypografi i masteren</a:t>
            </a:r>
            <a:endParaRPr kumimoji="0"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a-DK" dirty="0" smtClean="0"/>
              <a:t>Klik for at redigere typografi i masteren</a:t>
            </a:r>
          </a:p>
          <a:p>
            <a:pPr lvl="1" eaLnBrk="1" latinLnBrk="0" hangingPunct="1"/>
            <a:r>
              <a:rPr lang="da-DK" dirty="0" smtClean="0"/>
              <a:t>Andet niveau</a:t>
            </a:r>
          </a:p>
          <a:p>
            <a:pPr lvl="2" eaLnBrk="1" latinLnBrk="0" hangingPunct="1"/>
            <a:r>
              <a:rPr lang="da-DK" dirty="0" smtClean="0"/>
              <a:t>Tredje niveau</a:t>
            </a:r>
          </a:p>
          <a:p>
            <a:pPr lvl="3" eaLnBrk="1" latinLnBrk="0" hangingPunct="1"/>
            <a:r>
              <a:rPr lang="da-DK" dirty="0" smtClean="0"/>
              <a:t>Fjerde niveau</a:t>
            </a:r>
          </a:p>
          <a:p>
            <a:pPr lvl="4" eaLnBrk="1" latinLnBrk="0" hangingPunct="1"/>
            <a:r>
              <a:rPr lang="da-DK" dirty="0" smtClean="0"/>
              <a:t>Femte niveau</a:t>
            </a:r>
            <a:endParaRPr kumimoji="0" lang="en-US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8BAA02-6B9E-4CF5-A535-4D0D0A6606B2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40A1DD-A953-46C0-BB6F-68573A2E0FF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0" name="Rektangel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40A1DD-A953-46C0-BB6F-68573A2E0FF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40A1DD-A953-46C0-BB6F-68573A2E0FF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40A1DD-A953-46C0-BB6F-68573A2E0FF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40A1DD-A953-46C0-BB6F-68573A2E0FF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6" name="Rektangel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40A1DD-A953-46C0-BB6F-68573A2E0FF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40A1DD-A953-46C0-BB6F-68573A2E0FF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8" name="Rektangel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a-DK" smtClean="0"/>
              <a:t>Klik på ikonet for at tilføje et billede</a:t>
            </a:r>
            <a:endParaRPr kumimoji="0" lang="en-US" dirty="0"/>
          </a:p>
        </p:txBody>
      </p:sp>
      <p:sp>
        <p:nvSpPr>
          <p:cNvPr id="9" name="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kel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Krans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ktangel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Pladsholder til titel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9" name="Pladsholder til teks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  <a:p>
            <a:pPr lvl="1" eaLnBrk="1" latinLnBrk="0" hangingPunct="1"/>
            <a:r>
              <a:rPr kumimoji="0" lang="da-DK" smtClean="0"/>
              <a:t>Andet niveau</a:t>
            </a:r>
          </a:p>
          <a:p>
            <a:pPr lvl="2" eaLnBrk="1" latinLnBrk="0" hangingPunct="1"/>
            <a:r>
              <a:rPr kumimoji="0" lang="da-DK" smtClean="0"/>
              <a:t>Tredje niveau</a:t>
            </a:r>
          </a:p>
          <a:p>
            <a:pPr lvl="3" eaLnBrk="1" latinLnBrk="0" hangingPunct="1"/>
            <a:r>
              <a:rPr kumimoji="0" lang="da-DK" smtClean="0"/>
              <a:t>Fjerde niveau</a:t>
            </a:r>
          </a:p>
          <a:p>
            <a:pPr lvl="4" eaLnBrk="1" latinLnBrk="0" hangingPunct="1"/>
            <a:r>
              <a:rPr kumimoji="0" lang="da-DK" smtClean="0"/>
              <a:t>Femte niveau</a:t>
            </a:r>
            <a:endParaRPr kumimoji="0" lang="en-US"/>
          </a:p>
        </p:txBody>
      </p:sp>
      <p:sp>
        <p:nvSpPr>
          <p:cNvPr id="24" name="Pladsholder til dato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F40A1DD-A953-46C0-BB6F-68573A2E0FF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10" name="Pladsholder til sidefod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22" name="Pladsholder til diasnumm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8A3EBF4-49B3-461F-AD4A-FD20D5829B2A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5" name="Rektangel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Sorting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484784"/>
            <a:ext cx="7947992" cy="4680520"/>
          </a:xfrm>
          <a:noFill/>
        </p:spPr>
        <p:txBody>
          <a:bodyPr lIns="92075" tIns="46038" rIns="92075" bIns="46038">
            <a:normAutofit fontScale="85000" lnSpcReduction="10000"/>
          </a:bodyPr>
          <a:lstStyle/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i="1" dirty="0" smtClean="0"/>
              <a:t>Sorting</a:t>
            </a:r>
            <a:r>
              <a:rPr lang="en-US" dirty="0" smtClean="0"/>
              <a:t> is the process of arranging a list of items in a particular order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dirty="0" smtClean="0"/>
              <a:t>The sorting process is based on specific criteria:</a:t>
            </a:r>
          </a:p>
          <a:p>
            <a:pPr lvl="1">
              <a:spcBef>
                <a:spcPct val="0"/>
              </a:spcBef>
            </a:pPr>
            <a:r>
              <a:rPr lang="en-US" sz="2800" dirty="0" smtClean="0"/>
              <a:t>sort test scores in ascending numeric order</a:t>
            </a:r>
          </a:p>
          <a:p>
            <a:pPr lvl="1">
              <a:spcBef>
                <a:spcPct val="0"/>
              </a:spcBef>
              <a:spcAft>
                <a:spcPts val="1800"/>
              </a:spcAft>
            </a:pPr>
            <a:r>
              <a:rPr lang="en-US" sz="2800" dirty="0" smtClean="0"/>
              <a:t>sort a list of people alphabetically by last name</a:t>
            </a:r>
          </a:p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There are many algorithms, which vary in efficiency, for sorting a list of items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dirty="0" smtClean="0"/>
              <a:t>The book examines two specific algorithms: </a:t>
            </a:r>
          </a:p>
          <a:p>
            <a:pPr lvl="1">
              <a:spcBef>
                <a:spcPct val="0"/>
              </a:spcBef>
            </a:pPr>
            <a:r>
              <a:rPr lang="en-US" sz="2800" dirty="0" smtClean="0"/>
              <a:t>Selection Sort</a:t>
            </a:r>
          </a:p>
          <a:p>
            <a:pPr lvl="1">
              <a:spcBef>
                <a:spcPct val="0"/>
              </a:spcBef>
              <a:spcAft>
                <a:spcPts val="1800"/>
              </a:spcAft>
            </a:pPr>
            <a:r>
              <a:rPr lang="en-US" sz="2800" dirty="0" smtClean="0"/>
              <a:t>Insertion Sort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8F70-7E6A-47B4-B4A3-0139B4D886D8}" type="datetime1">
              <a:rPr lang="en-GB" smtClean="0"/>
              <a:pPr/>
              <a:t>06/11/2011</a:t>
            </a:fld>
            <a:endParaRPr lang="da-DK" dirty="0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1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304800"/>
            <a:ext cx="8763000" cy="1143000"/>
          </a:xfrm>
        </p:spPr>
        <p:txBody>
          <a:bodyPr/>
          <a:lstStyle/>
          <a:p>
            <a:pPr indent="0">
              <a:spcBef>
                <a:spcPct val="0"/>
              </a:spcBef>
              <a:spcAft>
                <a:spcPts val="1800"/>
              </a:spcAft>
              <a:buFontTx/>
              <a:buNone/>
            </a:pPr>
            <a:r>
              <a:rPr lang="en-US" smtClean="0"/>
              <a:t>The static </a:t>
            </a:r>
            <a:r>
              <a:rPr lang="en-US" smtClean="0">
                <a:latin typeface="Courier New" charset="0"/>
                <a:cs typeface="Courier New" charset="0"/>
              </a:rPr>
              <a:t>selectionSort</a:t>
            </a:r>
            <a:r>
              <a:rPr lang="en-US" smtClean="0">
                <a:cs typeface="Courier New" charset="0"/>
              </a:rPr>
              <a:t> </a:t>
            </a:r>
            <a:r>
              <a:rPr lang="en-US" smtClean="0"/>
              <a:t>method in the </a:t>
            </a:r>
            <a:r>
              <a:rPr lang="en-US" smtClean="0">
                <a:latin typeface="Courier New" charset="0"/>
                <a:cs typeface="Courier New" charset="0"/>
              </a:rPr>
              <a:t>Sorting</a:t>
            </a:r>
            <a:r>
              <a:rPr lang="en-US" smtClean="0">
                <a:cs typeface="Courier New" charset="0"/>
              </a:rPr>
              <a:t> </a:t>
            </a:r>
            <a:r>
              <a:rPr lang="en-US" smtClean="0"/>
              <a:t>class: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C46EF-0364-4A63-84BB-7759F894092E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10</a:t>
            </a:fld>
            <a:endParaRPr lang="da-DK"/>
          </a:p>
        </p:txBody>
      </p:sp>
      <p:sp>
        <p:nvSpPr>
          <p:cNvPr id="78852" name="TextBox 5"/>
          <p:cNvSpPr txBox="1">
            <a:spLocks noChangeArrowheads="1"/>
          </p:cNvSpPr>
          <p:nvPr/>
        </p:nvSpPr>
        <p:spPr bwMode="auto">
          <a:xfrm>
            <a:off x="609600" y="1460500"/>
            <a:ext cx="7910513" cy="5016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Sorts the specified array of objects using the selection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sort algorithm.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static void </a:t>
            </a:r>
            <a:r>
              <a:rPr lang="en-US" sz="1400" b="1">
                <a:latin typeface="Courier New" charset="0"/>
                <a:cs typeface="Courier New" charset="0"/>
              </a:rPr>
              <a:t>selectionSort (Comparable[] list)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int </a:t>
            </a:r>
            <a:r>
              <a:rPr lang="en-US" sz="1400" b="1">
                <a:latin typeface="Courier New" charset="0"/>
                <a:cs typeface="Courier New" charset="0"/>
              </a:rPr>
              <a:t>min;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Comparable temp;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for </a:t>
            </a:r>
            <a:r>
              <a:rPr lang="en-US" sz="1400" b="1">
                <a:latin typeface="Courier New" charset="0"/>
                <a:cs typeface="Courier New" charset="0"/>
              </a:rPr>
              <a:t>(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int </a:t>
            </a:r>
            <a:r>
              <a:rPr lang="en-US" sz="1400" b="1">
                <a:latin typeface="Courier New" charset="0"/>
                <a:cs typeface="Courier New" charset="0"/>
              </a:rPr>
              <a:t>index = 0; index &lt; list.length-1; index++)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min = index;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for </a:t>
            </a:r>
            <a:r>
              <a:rPr lang="en-US" sz="1400" b="1">
                <a:latin typeface="Courier New" charset="0"/>
                <a:cs typeface="Courier New" charset="0"/>
              </a:rPr>
              <a:t>(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int </a:t>
            </a:r>
            <a:r>
              <a:rPr lang="en-US" sz="1400" b="1">
                <a:latin typeface="Courier New" charset="0"/>
                <a:cs typeface="Courier New" charset="0"/>
              </a:rPr>
              <a:t>scan = index+1; scan &lt; list.length; scan++)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if </a:t>
            </a:r>
            <a:r>
              <a:rPr lang="en-US" sz="1400" b="1">
                <a:latin typeface="Courier New" charset="0"/>
                <a:cs typeface="Courier New" charset="0"/>
              </a:rPr>
              <a:t>(list[scan].compareTo(list[min]) &lt; 0)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      min = scan;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      // Swap the values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      </a:t>
            </a:r>
            <a:r>
              <a:rPr lang="en-US" sz="1400" b="1">
                <a:latin typeface="Courier New" charset="0"/>
                <a:cs typeface="Courier New" charset="0"/>
              </a:rPr>
              <a:t>temp = list[min];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list[min] = list[index];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list[index] = temp;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}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TextBox 5"/>
          <p:cNvSpPr txBox="1">
            <a:spLocks noChangeArrowheads="1"/>
          </p:cNvSpPr>
          <p:nvPr/>
        </p:nvSpPr>
        <p:spPr bwMode="auto">
          <a:xfrm>
            <a:off x="609600" y="838200"/>
            <a:ext cx="7910513" cy="480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//********************************************************************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  Contact.java       Author: Lewis/Loftus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  Represents a phone contact.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//********************************************************************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class </a:t>
            </a:r>
            <a:r>
              <a:rPr lang="en-US" sz="1400" b="1">
                <a:latin typeface="Courier New" charset="0"/>
                <a:cs typeface="Courier New" charset="0"/>
              </a:rPr>
              <a:t>Contact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implements </a:t>
            </a:r>
            <a:r>
              <a:rPr lang="en-US" sz="1400" b="1">
                <a:latin typeface="Courier New" charset="0"/>
                <a:cs typeface="Courier New" charset="0"/>
              </a:rPr>
              <a:t>Comparable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private </a:t>
            </a:r>
            <a:r>
              <a:rPr lang="en-US" sz="1400" b="1">
                <a:latin typeface="Courier New" charset="0"/>
                <a:cs typeface="Courier New" charset="0"/>
              </a:rPr>
              <a:t>String firstName, lastName, phone;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Constructor: Sets up this contact with the specified data.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</a:t>
            </a:r>
            <a:r>
              <a:rPr lang="en-US" sz="1400" b="1">
                <a:latin typeface="Courier New" charset="0"/>
                <a:cs typeface="Courier New" charset="0"/>
              </a:rPr>
              <a:t>Contact (String first, String last, String telephone)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firstName = first;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lastName = last;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phone = telephone;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}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800000"/>
                </a:solidFill>
                <a:cs typeface="Courier New" charset="0"/>
              </a:rPr>
              <a:t>continue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9EE8-CA06-4D9B-A5C5-8776F1DF1A38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11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extBox 5"/>
          <p:cNvSpPr txBox="1">
            <a:spLocks noChangeArrowheads="1"/>
          </p:cNvSpPr>
          <p:nvPr/>
        </p:nvSpPr>
        <p:spPr bwMode="auto">
          <a:xfrm>
            <a:off x="609600" y="914400"/>
            <a:ext cx="7910513" cy="4586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solidFill>
                  <a:srgbClr val="800000"/>
                </a:solidFill>
                <a:cs typeface="Courier New" charset="0"/>
              </a:rPr>
              <a:t>continue</a:t>
            </a:r>
          </a:p>
          <a:p>
            <a:endParaRPr lang="en-US" sz="1400" b="1">
              <a:solidFill>
                <a:srgbClr val="008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Returns a description of this contact as a string.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</a:t>
            </a:r>
            <a:r>
              <a:rPr lang="en-US" sz="1400" b="1">
                <a:latin typeface="Courier New" charset="0"/>
                <a:cs typeface="Courier New" charset="0"/>
              </a:rPr>
              <a:t>String toString ()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return </a:t>
            </a:r>
            <a:r>
              <a:rPr lang="en-US" sz="1400" b="1">
                <a:latin typeface="Courier New" charset="0"/>
                <a:cs typeface="Courier New" charset="0"/>
              </a:rPr>
              <a:t>lastName + ", " + firstName + "\t" + phone;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}</a:t>
            </a:r>
          </a:p>
          <a:p>
            <a:endParaRPr lang="en-US" sz="1400" b="1">
              <a:solidFill>
                <a:srgbClr val="008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Returns a description of this contact as a string.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boolean </a:t>
            </a:r>
            <a:r>
              <a:rPr lang="en-US" sz="1400" b="1">
                <a:latin typeface="Courier New" charset="0"/>
                <a:cs typeface="Courier New" charset="0"/>
              </a:rPr>
              <a:t>equals (Object other)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return </a:t>
            </a:r>
            <a:r>
              <a:rPr lang="en-US" sz="1400" b="1">
                <a:latin typeface="Courier New" charset="0"/>
                <a:cs typeface="Courier New" charset="0"/>
              </a:rPr>
              <a:t>(lastName.equals(((Contact)other).getLastName()) &amp;&amp;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     firstName.equals(((Contact)other).getFirstName()));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}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800000"/>
                </a:solidFill>
                <a:cs typeface="Courier New" charset="0"/>
              </a:rPr>
              <a:t>continue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B5ADF-FD0E-4FDB-B2C7-08993F7F66B8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12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TextBox 5"/>
          <p:cNvSpPr txBox="1">
            <a:spLocks noChangeArrowheads="1"/>
          </p:cNvSpPr>
          <p:nvPr/>
        </p:nvSpPr>
        <p:spPr bwMode="auto">
          <a:xfrm>
            <a:off x="609600" y="990600"/>
            <a:ext cx="7910513" cy="480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solidFill>
                  <a:srgbClr val="800000"/>
                </a:solidFill>
                <a:cs typeface="Courier New" charset="0"/>
              </a:rPr>
              <a:t>continue</a:t>
            </a:r>
          </a:p>
          <a:p>
            <a:endParaRPr lang="en-US" sz="1400" b="1">
              <a:solidFill>
                <a:srgbClr val="008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Uses both last and first names to determine ordering.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int </a:t>
            </a:r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compareTo (Object other)</a:t>
            </a: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int </a:t>
            </a:r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result;</a:t>
            </a:r>
          </a:p>
          <a:p>
            <a:endParaRPr lang="en-US" sz="14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   String otherFirst = ((Contact)other).getFirstName();</a:t>
            </a: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   String otherLast = ((Contact)other).getLastName();</a:t>
            </a:r>
          </a:p>
          <a:p>
            <a:endParaRPr lang="en-US" sz="14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if </a:t>
            </a:r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(lastName.equals(otherLast))</a:t>
            </a: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      result = firstName.compareTo(otherFirst);</a:t>
            </a: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else</a:t>
            </a: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      result = lastName.compareTo(otherLast);</a:t>
            </a:r>
          </a:p>
          <a:p>
            <a:endParaRPr lang="en-US" sz="14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return </a:t>
            </a:r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result;</a:t>
            </a: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}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800000"/>
                </a:solidFill>
                <a:cs typeface="Courier New" charset="0"/>
              </a:rPr>
              <a:t>continue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E2F-36EC-4B62-9289-030FC11F8399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13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TextBox 5"/>
          <p:cNvSpPr txBox="1">
            <a:spLocks noChangeArrowheads="1"/>
          </p:cNvSpPr>
          <p:nvPr/>
        </p:nvSpPr>
        <p:spPr bwMode="auto">
          <a:xfrm>
            <a:off x="609600" y="1295400"/>
            <a:ext cx="7910513" cy="41544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solidFill>
                  <a:srgbClr val="800000"/>
                </a:solidFill>
                <a:cs typeface="Courier New" charset="0"/>
              </a:rPr>
              <a:t>continue</a:t>
            </a:r>
          </a:p>
          <a:p>
            <a:endParaRPr lang="en-US" sz="1400" b="1">
              <a:solidFill>
                <a:srgbClr val="008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First name accessor.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</a:t>
            </a:r>
            <a:r>
              <a:rPr lang="en-US" sz="1400" b="1">
                <a:latin typeface="Courier New" charset="0"/>
                <a:cs typeface="Courier New" charset="0"/>
              </a:rPr>
              <a:t>String getFirstName ()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return </a:t>
            </a:r>
            <a:r>
              <a:rPr lang="en-US" sz="1400" b="1">
                <a:latin typeface="Courier New" charset="0"/>
                <a:cs typeface="Courier New" charset="0"/>
              </a:rPr>
              <a:t>firstName;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}</a:t>
            </a:r>
          </a:p>
          <a:p>
            <a:endParaRPr lang="en-US" sz="1400" b="1">
              <a:solidFill>
                <a:srgbClr val="008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Last name accessor.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</a:t>
            </a:r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String getLastName ()</a:t>
            </a: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return </a:t>
            </a:r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lastName;</a:t>
            </a: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   }</a:t>
            </a:r>
          </a:p>
          <a:p>
            <a:r>
              <a:rPr lang="en-US" sz="1400" b="1">
                <a:solidFill>
                  <a:srgbClr val="000000"/>
                </a:solidFill>
                <a:latin typeface="Courier New" charset="0"/>
                <a:cs typeface="Courier New" charset="0"/>
              </a:rPr>
              <a:t>}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E2E21-DF36-478E-9DF1-5380E4DAA659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14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Insertion Sort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412776"/>
            <a:ext cx="7799784" cy="5064224"/>
          </a:xfrm>
          <a:noFill/>
        </p:spPr>
        <p:txBody>
          <a:bodyPr lIns="92075" tIns="46038" rIns="92075" bIns="46038">
            <a:normAutofit fontScale="85000" lnSpcReduction="20000"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dirty="0" smtClean="0"/>
              <a:t>The strategy of Insertion Sort: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pick any item and insert it into its proper place in a sorted </a:t>
            </a:r>
            <a:r>
              <a:rPr lang="en-US" dirty="0" err="1" smtClean="0"/>
              <a:t>sublist</a:t>
            </a:r>
            <a:endParaRPr lang="en-US" dirty="0" smtClean="0"/>
          </a:p>
          <a:p>
            <a:pPr lvl="1">
              <a:spcBef>
                <a:spcPct val="0"/>
              </a:spcBef>
              <a:spcAft>
                <a:spcPts val="1200"/>
              </a:spcAft>
            </a:pPr>
            <a:r>
              <a:rPr lang="en-US" dirty="0" smtClean="0"/>
              <a:t>repeat until all items have been inserted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dirty="0" smtClean="0"/>
              <a:t>In more detail: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consider the first item to be a sorted </a:t>
            </a:r>
            <a:r>
              <a:rPr lang="en-US" dirty="0" err="1" smtClean="0"/>
              <a:t>sublist</a:t>
            </a:r>
            <a:r>
              <a:rPr lang="en-US" dirty="0" smtClean="0"/>
              <a:t> (of one item)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insert the second item into the sorted </a:t>
            </a:r>
            <a:r>
              <a:rPr lang="en-US" dirty="0" err="1" smtClean="0"/>
              <a:t>sublist</a:t>
            </a:r>
            <a:r>
              <a:rPr lang="en-US" dirty="0" smtClean="0"/>
              <a:t>, shifting the first item as needed to make room to insert the new one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insert the third item into the sorted </a:t>
            </a:r>
            <a:r>
              <a:rPr lang="en-US" dirty="0" err="1" smtClean="0"/>
              <a:t>sublist</a:t>
            </a:r>
            <a:r>
              <a:rPr lang="en-US" dirty="0" smtClean="0"/>
              <a:t> (of two items), shifting items as necessary</a:t>
            </a:r>
          </a:p>
          <a:p>
            <a:pPr lvl="1">
              <a:spcBef>
                <a:spcPct val="0"/>
              </a:spcBef>
              <a:spcAft>
                <a:spcPts val="1200"/>
              </a:spcAft>
            </a:pPr>
            <a:r>
              <a:rPr lang="en-US" dirty="0" smtClean="0"/>
              <a:t>repeat until all values are inserted into their proper positions</a:t>
            </a:r>
          </a:p>
          <a:p>
            <a:pPr>
              <a:spcBef>
                <a:spcPct val="0"/>
              </a:spcBef>
              <a:spcAft>
                <a:spcPts val="1200"/>
              </a:spcAft>
              <a:buFontTx/>
              <a:buChar char="–"/>
            </a:pPr>
            <a:endParaRPr lang="en-US" dirty="0" smtClean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252A5-65D4-4584-B7EC-C82F3E73BA78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15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Insertion Sort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72AE-4DE2-42C5-86DA-96A3B849DBDB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9" name="Pladsholder til sidefod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16</a:t>
            </a:fld>
            <a:endParaRPr lang="da-DK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33400" y="1295400"/>
            <a:ext cx="8153400" cy="4724400"/>
            <a:chOff x="609600" y="1295400"/>
            <a:chExt cx="8153400" cy="4724400"/>
          </a:xfrm>
        </p:grpSpPr>
        <p:sp>
          <p:nvSpPr>
            <p:cNvPr id="86021" name="TextBox 5"/>
            <p:cNvSpPr txBox="1">
              <a:spLocks noChangeArrowheads="1"/>
            </p:cNvSpPr>
            <p:nvPr/>
          </p:nvSpPr>
          <p:spPr bwMode="auto">
            <a:xfrm>
              <a:off x="609600" y="1295400"/>
              <a:ext cx="8153400" cy="4724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82880" tIns="137160" rIns="182880" bIns="137160">
              <a:spAutoFit/>
            </a:bodyPr>
            <a:lstStyle/>
            <a:p>
              <a:endParaRPr lang="da-DK" sz="1400" b="1">
                <a:solidFill>
                  <a:srgbClr val="000000"/>
                </a:solidFill>
                <a:latin typeface="Courier New" charset="0"/>
                <a:cs typeface="Courier New" charset="0"/>
              </a:endParaRPr>
            </a:p>
          </p:txBody>
        </p:sp>
        <p:pic>
          <p:nvPicPr>
            <p:cNvPr id="86022" name="Picture 6" descr="fig10_03.t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200" y="1600200"/>
              <a:ext cx="7488238" cy="411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304800"/>
            <a:ext cx="8763000" cy="1143000"/>
          </a:xfrm>
        </p:spPr>
        <p:txBody>
          <a:bodyPr/>
          <a:lstStyle/>
          <a:p>
            <a:pPr indent="0">
              <a:spcBef>
                <a:spcPct val="0"/>
              </a:spcBef>
              <a:spcAft>
                <a:spcPts val="1800"/>
              </a:spcAft>
              <a:buFontTx/>
              <a:buNone/>
            </a:pPr>
            <a:r>
              <a:rPr lang="en-US" smtClean="0"/>
              <a:t>The static </a:t>
            </a:r>
            <a:r>
              <a:rPr lang="en-US" smtClean="0">
                <a:latin typeface="Courier New" charset="0"/>
                <a:cs typeface="Courier New" charset="0"/>
              </a:rPr>
              <a:t>insertionSort</a:t>
            </a:r>
            <a:r>
              <a:rPr lang="en-US" smtClean="0">
                <a:cs typeface="Courier New" charset="0"/>
              </a:rPr>
              <a:t> </a:t>
            </a:r>
            <a:r>
              <a:rPr lang="en-US" smtClean="0"/>
              <a:t>method in the </a:t>
            </a:r>
            <a:r>
              <a:rPr lang="en-US" smtClean="0">
                <a:latin typeface="Courier New" charset="0"/>
                <a:cs typeface="Courier New" charset="0"/>
              </a:rPr>
              <a:t>Sorting</a:t>
            </a:r>
            <a:r>
              <a:rPr lang="en-US" smtClean="0">
                <a:cs typeface="Courier New" charset="0"/>
              </a:rPr>
              <a:t> </a:t>
            </a:r>
            <a:r>
              <a:rPr lang="en-US" smtClean="0"/>
              <a:t>class: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E684-F043-4A9B-9940-601C0D397B51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17</a:t>
            </a:fld>
            <a:endParaRPr lang="da-DK"/>
          </a:p>
        </p:txBody>
      </p:sp>
      <p:sp>
        <p:nvSpPr>
          <p:cNvPr id="88068" name="TextBox 5"/>
          <p:cNvSpPr txBox="1">
            <a:spLocks noChangeArrowheads="1"/>
          </p:cNvSpPr>
          <p:nvPr/>
        </p:nvSpPr>
        <p:spPr bwMode="auto">
          <a:xfrm>
            <a:off x="609600" y="1460500"/>
            <a:ext cx="7910513" cy="480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Sorts the specified array of objects using the insertion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sort algorithm.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static void </a:t>
            </a:r>
            <a:r>
              <a:rPr lang="en-US" sz="1400" b="1">
                <a:latin typeface="Courier New" charset="0"/>
                <a:cs typeface="Courier New" charset="0"/>
              </a:rPr>
              <a:t>insertionSort (Comparable[] list)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for </a:t>
            </a:r>
            <a:r>
              <a:rPr lang="en-US" sz="1400" b="1">
                <a:latin typeface="Courier New" charset="0"/>
                <a:cs typeface="Courier New" charset="0"/>
              </a:rPr>
              <a:t>(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int </a:t>
            </a:r>
            <a:r>
              <a:rPr lang="en-US" sz="1400" b="1">
                <a:latin typeface="Courier New" charset="0"/>
                <a:cs typeface="Courier New" charset="0"/>
              </a:rPr>
              <a:t>index = 1; index &lt; list.length; index++)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Comparable key = list[index];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int </a:t>
            </a:r>
            <a:r>
              <a:rPr lang="en-US" sz="1400" b="1">
                <a:latin typeface="Courier New" charset="0"/>
                <a:cs typeface="Courier New" charset="0"/>
              </a:rPr>
              <a:t>position = index;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      //  Shift larger values to the right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while </a:t>
            </a:r>
            <a:r>
              <a:rPr lang="en-US" sz="1400" b="1">
                <a:latin typeface="Courier New" charset="0"/>
                <a:cs typeface="Courier New" charset="0"/>
              </a:rPr>
              <a:t>(position &gt; 0 &amp;&amp; key.compareTo(list[position-1]) &lt; 0)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   list[position] = list[position-1];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   position--;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}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   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list[position] = key;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}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Comparing Sorts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412776"/>
            <a:ext cx="7871792" cy="4683224"/>
          </a:xfrm>
          <a:noFill/>
        </p:spPr>
        <p:txBody>
          <a:bodyPr lIns="92075" tIns="46038" rIns="92075" bIns="46038">
            <a:normAutofit fontScale="85000" lnSpcReduction="10000"/>
          </a:bodyPr>
          <a:lstStyle/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The Selection and Insertion sort algorithms are similar in efficiency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They both have outer loops that scan all elements, and inner loops that compare the value of the outer loop with almost all values in the list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Approximately n</a:t>
            </a:r>
            <a:r>
              <a:rPr lang="en-US" baseline="30000" dirty="0" smtClean="0"/>
              <a:t>2</a:t>
            </a:r>
            <a:r>
              <a:rPr lang="en-US" dirty="0" smtClean="0"/>
              <a:t> number of comparisons are made to sort a list of size n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We therefore say that these sorts are of </a:t>
            </a:r>
            <a:r>
              <a:rPr lang="en-US" i="1" dirty="0" smtClean="0"/>
              <a:t>order n</a:t>
            </a:r>
            <a:r>
              <a:rPr lang="en-US" i="1" baseline="30000" dirty="0" smtClean="0"/>
              <a:t>2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Other sorts are more efficient:  </a:t>
            </a:r>
            <a:r>
              <a:rPr lang="en-US" i="1" dirty="0" smtClean="0"/>
              <a:t>order n log</a:t>
            </a:r>
            <a:r>
              <a:rPr lang="en-US" i="1" baseline="-25000" dirty="0" smtClean="0"/>
              <a:t>2</a:t>
            </a:r>
            <a:r>
              <a:rPr lang="en-US" i="1" dirty="0" smtClean="0"/>
              <a:t> 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F5AA-053A-48EB-BEF8-067551392251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18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Searching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340768"/>
            <a:ext cx="7947992" cy="483143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i="1" dirty="0" smtClean="0"/>
              <a:t>Searching </a:t>
            </a:r>
            <a:r>
              <a:rPr lang="en-US" dirty="0" smtClean="0"/>
              <a:t>is the process of finding a </a:t>
            </a:r>
            <a:r>
              <a:rPr lang="en-US" i="1" dirty="0" smtClean="0"/>
              <a:t>target element </a:t>
            </a:r>
            <a:r>
              <a:rPr lang="en-US" dirty="0" smtClean="0"/>
              <a:t>within a group of items called the </a:t>
            </a:r>
            <a:r>
              <a:rPr lang="en-US" i="1" dirty="0" smtClean="0"/>
              <a:t>search pool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The target may or may not be in the search pool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We want to perform the search efficiently, minimizing the number of comparisons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Let's look at two classic searching approaches: linear search and binary search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As we did with sorting, we'll implement the searches with polymorphic </a:t>
            </a:r>
            <a:r>
              <a:rPr lang="en-US" dirty="0" smtClean="0">
                <a:latin typeface="Courier New" charset="0"/>
              </a:rPr>
              <a:t>Comparable</a:t>
            </a:r>
            <a:r>
              <a:rPr lang="en-US" dirty="0" smtClean="0"/>
              <a:t> parameters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2E38-4A26-490A-B205-2E784327BC67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19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Selection Sort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219200"/>
            <a:ext cx="7947992" cy="4953000"/>
          </a:xfrm>
          <a:noFill/>
        </p:spPr>
        <p:txBody>
          <a:bodyPr lIns="92075" tIns="46038" rIns="92075" bIns="46038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The strategy of Selection Sort: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dirty="0" smtClean="0"/>
              <a:t>select a value and put it in its final place in the list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sz="2800" dirty="0" smtClean="0"/>
              <a:t>repeat for all other values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In more detail: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dirty="0" smtClean="0"/>
              <a:t>find the smallest value in the list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dirty="0" smtClean="0"/>
              <a:t>switch it with the value in the first position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dirty="0" smtClean="0"/>
              <a:t>find the next smallest value in the list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dirty="0" smtClean="0"/>
              <a:t>switch it with the value in the second position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sz="2800" dirty="0" smtClean="0"/>
              <a:t>repeat until all values are in their proper places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>
          <a:xfrm>
            <a:off x="2915816" y="6381328"/>
            <a:ext cx="2232248" cy="340147"/>
          </a:xfrm>
        </p:spPr>
        <p:txBody>
          <a:bodyPr/>
          <a:lstStyle/>
          <a:p>
            <a:fld id="{78BADA17-07FB-463A-9792-47DFAF48761C}" type="datetime1">
              <a:rPr lang="en-GB" smtClean="0"/>
              <a:pPr/>
              <a:t>06/11/2011</a:t>
            </a:fld>
            <a:endParaRPr lang="da-DK" dirty="0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2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Linear Search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219200"/>
            <a:ext cx="7871792" cy="2362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A linear search begins at one end of a list and examines each element in turn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Eventually, either the item is found or the end of the list is encountered</a:t>
            </a:r>
          </a:p>
        </p:txBody>
      </p:sp>
      <p:sp>
        <p:nvSpPr>
          <p:cNvPr id="8" name="Pladsholder til dato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5CAC-B998-43BE-9942-FC37E94A300D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10" name="Pladsholder til sidefod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20</a:t>
            </a:fld>
            <a:endParaRPr lang="da-DK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043608" y="3789040"/>
            <a:ext cx="7910513" cy="2057400"/>
            <a:chOff x="533400" y="3581400"/>
            <a:chExt cx="7910513" cy="2057400"/>
          </a:xfrm>
        </p:grpSpPr>
        <p:sp>
          <p:nvSpPr>
            <p:cNvPr id="93190" name="TextBox 5"/>
            <p:cNvSpPr txBox="1">
              <a:spLocks noChangeArrowheads="1"/>
            </p:cNvSpPr>
            <p:nvPr/>
          </p:nvSpPr>
          <p:spPr bwMode="auto">
            <a:xfrm>
              <a:off x="533400" y="3581400"/>
              <a:ext cx="7910513" cy="2057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82880" tIns="137160" rIns="182880" bIns="137160">
              <a:spAutoFit/>
            </a:bodyPr>
            <a:lstStyle/>
            <a:p>
              <a:endParaRPr lang="da-DK" sz="1400" b="1">
                <a:latin typeface="Courier New" charset="0"/>
                <a:cs typeface="Courier New" charset="0"/>
              </a:endParaRPr>
            </a:p>
          </p:txBody>
        </p:sp>
        <p:pic>
          <p:nvPicPr>
            <p:cNvPr id="93191" name="Picture 5" descr="fig10_04.t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3849767"/>
              <a:ext cx="7610475" cy="1331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Binary Search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143000"/>
            <a:ext cx="8020000" cy="5334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A </a:t>
            </a:r>
            <a:r>
              <a:rPr lang="en-US" i="1" dirty="0" smtClean="0"/>
              <a:t>binary search</a:t>
            </a:r>
            <a:r>
              <a:rPr lang="en-US" dirty="0" smtClean="0"/>
              <a:t> assumes the list of items in the search pool is sorted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It eliminates a large part of the search pool with a single comparison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A binary search first examines the middle element of the list -- if it matches the target, the search is over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If it doesn't, only one half of the remaining elements need be searched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Since they are sorted, the target can only be in one half of the other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021A7-8E06-41E9-B709-BB77EB7D8BF6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21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Binary Search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340768"/>
            <a:ext cx="8020000" cy="277403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The process continues by comparing the middle element of the remaining </a:t>
            </a:r>
            <a:r>
              <a:rPr lang="en-US" i="1" dirty="0" smtClean="0"/>
              <a:t>viable candidates</a:t>
            </a:r>
            <a:endParaRPr lang="en-US" dirty="0" smtClean="0"/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Each comparison eliminates approximately half of the remaining data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Eventually, the target is found or the data is exhausted</a:t>
            </a:r>
          </a:p>
        </p:txBody>
      </p:sp>
      <p:sp>
        <p:nvSpPr>
          <p:cNvPr id="8" name="Pladsholder til dato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45B88-15E7-4B85-8730-60CA4755DF45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10" name="Pladsholder til sidefod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22</a:t>
            </a:fld>
            <a:endParaRPr lang="da-DK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043608" y="4293096"/>
            <a:ext cx="7910513" cy="2057400"/>
            <a:chOff x="533400" y="4114800"/>
            <a:chExt cx="7910513" cy="2057400"/>
          </a:xfrm>
        </p:grpSpPr>
        <p:sp>
          <p:nvSpPr>
            <p:cNvPr id="95238" name="TextBox 5"/>
            <p:cNvSpPr txBox="1">
              <a:spLocks noChangeArrowheads="1"/>
            </p:cNvSpPr>
            <p:nvPr/>
          </p:nvSpPr>
          <p:spPr bwMode="auto">
            <a:xfrm>
              <a:off x="533400" y="4114800"/>
              <a:ext cx="7910513" cy="2057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82880" tIns="137160" rIns="182880" bIns="137160">
              <a:spAutoFit/>
            </a:bodyPr>
            <a:lstStyle/>
            <a:p>
              <a:endParaRPr lang="da-DK" sz="1400" b="1">
                <a:latin typeface="Courier New" charset="0"/>
                <a:cs typeface="Courier New" charset="0"/>
              </a:endParaRPr>
            </a:p>
          </p:txBody>
        </p:sp>
        <p:pic>
          <p:nvPicPr>
            <p:cNvPr id="95239" name="Picture 7" descr="fig10_05.t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99008" y="4419600"/>
              <a:ext cx="7606792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Searching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340768"/>
            <a:ext cx="7875984" cy="513623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</a:pPr>
            <a:r>
              <a:rPr lang="en-US" dirty="0" smtClean="0"/>
              <a:t>The search methods are implemented as static methods in the </a:t>
            </a:r>
            <a:r>
              <a:rPr lang="en-US" dirty="0" smtClean="0">
                <a:latin typeface="Courier New" charset="0"/>
                <a:cs typeface="Courier New" charset="0"/>
              </a:rPr>
              <a:t>Searching </a:t>
            </a:r>
            <a:r>
              <a:rPr lang="en-US" dirty="0" smtClean="0"/>
              <a:t>class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dirty="0" smtClean="0"/>
              <a:t>See</a:t>
            </a:r>
            <a:r>
              <a:rPr lang="en-US" dirty="0" smtClean="0">
                <a:latin typeface="Courier New" charset="0"/>
                <a:cs typeface="Courier New" charset="0"/>
              </a:rPr>
              <a:t> </a:t>
            </a:r>
            <a:r>
              <a:rPr lang="en-US" dirty="0" smtClean="0">
                <a:latin typeface="Courier New" charset="0"/>
              </a:rPr>
              <a:t>PhoneList2.java</a:t>
            </a:r>
            <a:r>
              <a:rPr lang="en-US" dirty="0" smtClean="0"/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</a:pPr>
            <a:r>
              <a:rPr lang="en-US" dirty="0" smtClean="0"/>
              <a:t>See</a:t>
            </a:r>
            <a:r>
              <a:rPr lang="en-US" dirty="0" smtClean="0">
                <a:latin typeface="Courier New" charset="0"/>
                <a:cs typeface="Courier New" charset="0"/>
              </a:rPr>
              <a:t> </a:t>
            </a:r>
            <a:r>
              <a:rPr lang="en-US" dirty="0" smtClean="0">
                <a:latin typeface="Courier New" charset="0"/>
              </a:rPr>
              <a:t>Searching.java</a:t>
            </a:r>
            <a:endParaRPr lang="en-US" dirty="0" smtClean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2BFD-D501-4C4C-B55A-A4158353147C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23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TextBox 5"/>
          <p:cNvSpPr txBox="1">
            <a:spLocks noChangeArrowheads="1"/>
          </p:cNvSpPr>
          <p:nvPr/>
        </p:nvSpPr>
        <p:spPr bwMode="auto">
          <a:xfrm>
            <a:off x="1043608" y="304800"/>
            <a:ext cx="7476505" cy="803296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182880" tIns="137160" rIns="182880" bIns="13716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//********************************************************************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//  PhoneList2.java       Author: Lewis/Loftus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//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//  Driver for testing searching algorithms.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//********************************************************************</a:t>
            </a:r>
          </a:p>
          <a:p>
            <a:endParaRPr lang="en-US" sz="1400" b="1" dirty="0">
              <a:solidFill>
                <a:srgbClr val="008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public class </a:t>
            </a:r>
            <a:r>
              <a:rPr lang="en-US" sz="1400" b="1" dirty="0">
                <a:latin typeface="Courier New" charset="0"/>
                <a:cs typeface="Courier New" charset="0"/>
              </a:rPr>
              <a:t>PhoneList2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{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</a:t>
            </a:r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//-----------------------------------------------------------------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   //  Creates an array of Contact objects, sorts them, then prints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   //  them.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public static void </a:t>
            </a:r>
            <a:r>
              <a:rPr lang="en-US" sz="1400" b="1" dirty="0">
                <a:latin typeface="Courier New" charset="0"/>
                <a:cs typeface="Courier New" charset="0"/>
              </a:rPr>
              <a:t>main (String[] </a:t>
            </a:r>
            <a:r>
              <a:rPr lang="en-US" sz="1400" b="1" dirty="0" err="1">
                <a:latin typeface="Courier New" charset="0"/>
                <a:cs typeface="Courier New" charset="0"/>
              </a:rPr>
              <a:t>args</a:t>
            </a:r>
            <a:r>
              <a:rPr lang="en-US" sz="1400" b="1" dirty="0">
                <a:latin typeface="Courier New" charset="0"/>
                <a:cs typeface="Courier New" charset="0"/>
              </a:rPr>
              <a:t>)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Contact test, found;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Contact[] friends =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 dirty="0">
                <a:latin typeface="Courier New" charset="0"/>
                <a:cs typeface="Courier New" charset="0"/>
              </a:rPr>
              <a:t>Contact[8];</a:t>
            </a:r>
          </a:p>
          <a:p>
            <a:endParaRPr lang="en-US" sz="1400" b="1" dirty="0">
              <a:latin typeface="Courier New" charset="0"/>
              <a:cs typeface="Courier New" charset="0"/>
            </a:endParaRP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friends[0] =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 dirty="0">
                <a:latin typeface="Courier New" charset="0"/>
                <a:cs typeface="Courier New" charset="0"/>
              </a:rPr>
              <a:t>Contact ("John", "Smith", "610-555-7384");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friends[1] =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 dirty="0">
                <a:latin typeface="Courier New" charset="0"/>
                <a:cs typeface="Courier New" charset="0"/>
              </a:rPr>
              <a:t>Contact ("Sarah", "Barnes", "215-555-3827");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friends[2] =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 dirty="0">
                <a:latin typeface="Courier New" charset="0"/>
                <a:cs typeface="Courier New" charset="0"/>
              </a:rPr>
              <a:t>Contact ("Mark", "Riley", "733-555-2969");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friends[3] =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 dirty="0">
                <a:latin typeface="Courier New" charset="0"/>
                <a:cs typeface="Courier New" charset="0"/>
              </a:rPr>
              <a:t>Contact ("Laura", "Getz", "663-555-3984");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friends[4] =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 dirty="0">
                <a:latin typeface="Courier New" charset="0"/>
                <a:cs typeface="Courier New" charset="0"/>
              </a:rPr>
              <a:t>Contact ("Larry", "Smith", "464-555-3489");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friends[5] =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 dirty="0">
                <a:latin typeface="Courier New" charset="0"/>
                <a:cs typeface="Courier New" charset="0"/>
              </a:rPr>
              <a:t>Contact ("Frank", "Phelps", "322-555-2284");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friends[6] =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 dirty="0">
                <a:latin typeface="Courier New" charset="0"/>
                <a:cs typeface="Courier New" charset="0"/>
              </a:rPr>
              <a:t>Contact ("Mario", "Guzman", "804-555-9066");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friends[7] =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 dirty="0">
                <a:latin typeface="Courier New" charset="0"/>
                <a:cs typeface="Courier New" charset="0"/>
              </a:rPr>
              <a:t>Contact ("Marsha", "Grant", "243-555-2837");</a:t>
            </a:r>
          </a:p>
          <a:p>
            <a:endParaRPr lang="en-US" sz="1400" b="1" dirty="0">
              <a:latin typeface="Courier New" charset="0"/>
              <a:cs typeface="Courier New" charset="0"/>
            </a:endParaRPr>
          </a:p>
          <a:p>
            <a:r>
              <a:rPr lang="en-US" sz="1400" b="1" dirty="0">
                <a:solidFill>
                  <a:srgbClr val="800000"/>
                </a:solidFill>
                <a:cs typeface="Courier New" charset="0"/>
              </a:rPr>
              <a:t>continue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0868F-1F9C-4539-9C2E-00286709D259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24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TextBox 5"/>
          <p:cNvSpPr txBox="1">
            <a:spLocks noChangeArrowheads="1"/>
          </p:cNvSpPr>
          <p:nvPr/>
        </p:nvSpPr>
        <p:spPr bwMode="auto">
          <a:xfrm>
            <a:off x="609600" y="1143000"/>
            <a:ext cx="7910513" cy="4586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solidFill>
                  <a:srgbClr val="800000"/>
                </a:solidFill>
                <a:cs typeface="Courier New" charset="0"/>
              </a:rPr>
              <a:t>continue</a:t>
            </a:r>
          </a:p>
          <a:p>
            <a:endParaRPr lang="en-US" sz="1400" b="1">
              <a:solidFill>
                <a:srgbClr val="008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latin typeface="Courier New" charset="0"/>
                <a:cs typeface="Courier New" charset="0"/>
              </a:rPr>
              <a:t>test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("Frank", "Phelps", "");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found = (Contact) Searching.linearSearch(friends, test);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if </a:t>
            </a:r>
            <a:r>
              <a:rPr lang="en-US" sz="1400" b="1">
                <a:latin typeface="Courier New" charset="0"/>
                <a:cs typeface="Courier New" charset="0"/>
              </a:rPr>
              <a:t>(found != null)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System.out.println ("Found: " + found);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else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System.out.println ("The contact was not found.");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System.out.println ();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   Sorting.selectionSort(friends);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   test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("Mario", "Guzman", "");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found = (Contact) Searching.binarySearch(friends, test);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if </a:t>
            </a:r>
            <a:r>
              <a:rPr lang="en-US" sz="1400" b="1">
                <a:latin typeface="Courier New" charset="0"/>
                <a:cs typeface="Courier New" charset="0"/>
              </a:rPr>
              <a:t>(found != null)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System.out.println ("Found: " + found);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else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System.out.println ("The contact was not found.");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}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}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E6F-3F70-45C5-9C78-53C400B3C3B8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25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TextBox 5"/>
          <p:cNvSpPr txBox="1">
            <a:spLocks noChangeArrowheads="1"/>
          </p:cNvSpPr>
          <p:nvPr/>
        </p:nvSpPr>
        <p:spPr bwMode="auto">
          <a:xfrm>
            <a:off x="609600" y="1143000"/>
            <a:ext cx="7910513" cy="4586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solidFill>
                  <a:srgbClr val="800000"/>
                </a:solidFill>
                <a:cs typeface="Courier New" charset="0"/>
              </a:rPr>
              <a:t>continue</a:t>
            </a:r>
          </a:p>
          <a:p>
            <a:endParaRPr lang="en-US" sz="1400" b="1">
              <a:solidFill>
                <a:srgbClr val="008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latin typeface="Courier New" charset="0"/>
                <a:cs typeface="Courier New" charset="0"/>
              </a:rPr>
              <a:t>test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("Frank", "Phelps", "");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found = (Contact) Searching.linearSearch(friends, test);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if </a:t>
            </a:r>
            <a:r>
              <a:rPr lang="en-US" sz="1400" b="1">
                <a:latin typeface="Courier New" charset="0"/>
                <a:cs typeface="Courier New" charset="0"/>
              </a:rPr>
              <a:t>(found != null)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System.out.println ("Found: " + found);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else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System.out.println ("The contact was not found.");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System.out.println ();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   Sorting.selectionSort(friends);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   test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("Mario", "Guzman", "");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found = (Contact) Searching.binarySearch(friends, test);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if </a:t>
            </a:r>
            <a:r>
              <a:rPr lang="en-US" sz="1400" b="1">
                <a:latin typeface="Courier New" charset="0"/>
                <a:cs typeface="Courier New" charset="0"/>
              </a:rPr>
              <a:t>(found != null)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System.out.println ("Found: " + found);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else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System.out.println ("The contact was not found.");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}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}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2286000" y="914400"/>
            <a:ext cx="4432300" cy="14462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82880" tIns="137160" rIns="182880" bIns="13716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u="sng">
                <a:cs typeface="Courier New" charset="0"/>
              </a:rPr>
              <a:t>Output</a:t>
            </a:r>
            <a:endParaRPr lang="en-US" sz="2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Found: Phelps, Frank	322-555-2284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Found: Guzman, Mario	804-555-9066</a:t>
            </a:r>
          </a:p>
        </p:txBody>
      </p:sp>
      <p:sp>
        <p:nvSpPr>
          <p:cNvPr id="6" name="Pladsholder til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A0C1-6CCC-40E1-B3B4-FFBC0028E3F2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26</a:t>
            </a:fld>
            <a:endParaRPr lang="da-DK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304800"/>
            <a:ext cx="8763000" cy="685800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ct val="0"/>
              </a:spcBef>
              <a:spcAft>
                <a:spcPts val="1800"/>
              </a:spcAft>
              <a:buFontTx/>
              <a:buNone/>
            </a:pPr>
            <a:r>
              <a:rPr lang="en-US" smtClean="0"/>
              <a:t>The </a:t>
            </a:r>
            <a:r>
              <a:rPr lang="en-US" smtClean="0">
                <a:latin typeface="Courier New" charset="0"/>
                <a:cs typeface="Courier New" charset="0"/>
              </a:rPr>
              <a:t>linearSearch</a:t>
            </a:r>
            <a:r>
              <a:rPr lang="en-US" smtClean="0">
                <a:cs typeface="Courier New" charset="0"/>
              </a:rPr>
              <a:t> </a:t>
            </a:r>
            <a:r>
              <a:rPr lang="en-US" smtClean="0"/>
              <a:t>method in the </a:t>
            </a:r>
            <a:r>
              <a:rPr lang="en-US" smtClean="0">
                <a:latin typeface="Courier New" charset="0"/>
                <a:cs typeface="Courier New" charset="0"/>
              </a:rPr>
              <a:t>Searching</a:t>
            </a:r>
            <a:r>
              <a:rPr lang="en-US" smtClean="0">
                <a:cs typeface="Courier New" charset="0"/>
              </a:rPr>
              <a:t> </a:t>
            </a:r>
            <a:r>
              <a:rPr lang="en-US" smtClean="0"/>
              <a:t>class: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19160-F130-4DD4-B0ED-7228A7CD867A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27</a:t>
            </a:fld>
            <a:endParaRPr lang="da-DK"/>
          </a:p>
        </p:txBody>
      </p:sp>
      <p:sp>
        <p:nvSpPr>
          <p:cNvPr id="100356" name="TextBox 5"/>
          <p:cNvSpPr txBox="1">
            <a:spLocks noChangeArrowheads="1"/>
          </p:cNvSpPr>
          <p:nvPr/>
        </p:nvSpPr>
        <p:spPr bwMode="auto">
          <a:xfrm>
            <a:off x="609600" y="990600"/>
            <a:ext cx="7910513" cy="544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Searches the specified array of objects for the target using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a linear search. Returns a reference to the target object from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the array if found, and null otherwise.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static </a:t>
            </a:r>
            <a:r>
              <a:rPr lang="en-US" sz="1400" b="1">
                <a:latin typeface="Courier New" charset="0"/>
                <a:cs typeface="Courier New" charset="0"/>
              </a:rPr>
              <a:t>Comparable linearSearch (Comparable[] list,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                                 Comparable target)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int </a:t>
            </a:r>
            <a:r>
              <a:rPr lang="en-US" sz="1400" b="1">
                <a:latin typeface="Courier New" charset="0"/>
                <a:cs typeface="Courier New" charset="0"/>
              </a:rPr>
              <a:t>index = 0;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boolean </a:t>
            </a:r>
            <a:r>
              <a:rPr lang="en-US" sz="1400" b="1">
                <a:latin typeface="Courier New" charset="0"/>
                <a:cs typeface="Courier New" charset="0"/>
              </a:rPr>
              <a:t>found = false;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while </a:t>
            </a:r>
            <a:r>
              <a:rPr lang="en-US" sz="1400" b="1">
                <a:latin typeface="Courier New" charset="0"/>
                <a:cs typeface="Courier New" charset="0"/>
              </a:rPr>
              <a:t>(!found &amp;&amp; index &lt; list.length)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if </a:t>
            </a:r>
            <a:r>
              <a:rPr lang="en-US" sz="1400" b="1">
                <a:latin typeface="Courier New" charset="0"/>
                <a:cs typeface="Courier New" charset="0"/>
              </a:rPr>
              <a:t>(list[index].equals(target))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   found = true;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else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   index++;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}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if </a:t>
            </a:r>
            <a:r>
              <a:rPr lang="en-US" sz="1400" b="1">
                <a:latin typeface="Courier New" charset="0"/>
                <a:cs typeface="Courier New" charset="0"/>
              </a:rPr>
              <a:t>(found)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return list[index];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else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return null;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304800"/>
            <a:ext cx="7947992" cy="685800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ct val="0"/>
              </a:spcBef>
              <a:spcAft>
                <a:spcPts val="1800"/>
              </a:spcAft>
              <a:buFontTx/>
              <a:buNone/>
            </a:pPr>
            <a:r>
              <a:rPr lang="en-US" dirty="0" smtClean="0"/>
              <a:t>The </a:t>
            </a:r>
            <a:r>
              <a:rPr lang="en-US" dirty="0" err="1" smtClean="0">
                <a:latin typeface="Courier New" charset="0"/>
                <a:cs typeface="Courier New" charset="0"/>
              </a:rPr>
              <a:t>binarySearch</a:t>
            </a:r>
            <a:r>
              <a:rPr lang="en-US" dirty="0" smtClean="0">
                <a:cs typeface="Courier New" charset="0"/>
              </a:rPr>
              <a:t> </a:t>
            </a:r>
            <a:r>
              <a:rPr lang="en-US" dirty="0" smtClean="0"/>
              <a:t>method in the </a:t>
            </a:r>
            <a:r>
              <a:rPr lang="en-US" dirty="0" smtClean="0">
                <a:latin typeface="Courier New" charset="0"/>
                <a:cs typeface="Courier New" charset="0"/>
              </a:rPr>
              <a:t>Searching</a:t>
            </a:r>
            <a:r>
              <a:rPr lang="en-US" dirty="0" smtClean="0">
                <a:cs typeface="Courier New" charset="0"/>
              </a:rPr>
              <a:t> </a:t>
            </a:r>
            <a:r>
              <a:rPr lang="en-US" dirty="0" smtClean="0"/>
              <a:t>class: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E51C-B4E1-4FC3-B42D-ACF28396766B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28</a:t>
            </a:fld>
            <a:endParaRPr lang="da-DK"/>
          </a:p>
        </p:txBody>
      </p:sp>
      <p:sp>
        <p:nvSpPr>
          <p:cNvPr id="101380" name="TextBox 5"/>
          <p:cNvSpPr txBox="1">
            <a:spLocks noChangeArrowheads="1"/>
          </p:cNvSpPr>
          <p:nvPr/>
        </p:nvSpPr>
        <p:spPr bwMode="auto">
          <a:xfrm>
            <a:off x="1115616" y="1052736"/>
            <a:ext cx="7910513" cy="56626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 dirty="0">
                <a:latin typeface="Courier New" charset="0"/>
                <a:cs typeface="Courier New" charset="0"/>
              </a:rPr>
              <a:t>   </a:t>
            </a:r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//-----------------------------------------------------------------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   //  Searches the specified array of objects for the target using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   //  a binary search. Assumes the array is already sorted in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   //  ascending order when it is passed in. Returns a reference to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   //  the target object from the array if found, and null otherwise.</a:t>
            </a:r>
          </a:p>
          <a:p>
            <a:r>
              <a:rPr lang="en-US" sz="1400" b="1" dirty="0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public static </a:t>
            </a:r>
            <a:r>
              <a:rPr lang="en-US" sz="1400" b="1" dirty="0">
                <a:latin typeface="Courier New" charset="0"/>
                <a:cs typeface="Courier New" charset="0"/>
              </a:rPr>
              <a:t>Comparable </a:t>
            </a:r>
            <a:r>
              <a:rPr lang="en-US" sz="1400" b="1" dirty="0" err="1">
                <a:latin typeface="Courier New" charset="0"/>
                <a:cs typeface="Courier New" charset="0"/>
              </a:rPr>
              <a:t>binarySearch</a:t>
            </a:r>
            <a:r>
              <a:rPr lang="en-US" sz="1400" b="1" dirty="0">
                <a:latin typeface="Courier New" charset="0"/>
                <a:cs typeface="Courier New" charset="0"/>
              </a:rPr>
              <a:t> (Comparable[] list,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                                    Comparable target)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</a:t>
            </a:r>
            <a:r>
              <a:rPr lang="en-US" sz="1400" b="1" dirty="0" err="1">
                <a:solidFill>
                  <a:srgbClr val="3366FF"/>
                </a:solidFill>
                <a:latin typeface="Courier New" charset="0"/>
                <a:cs typeface="Courier New" charset="0"/>
              </a:rPr>
              <a:t>int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 </a:t>
            </a:r>
            <a:r>
              <a:rPr lang="en-US" sz="1400" b="1" dirty="0">
                <a:latin typeface="Courier New" charset="0"/>
                <a:cs typeface="Courier New" charset="0"/>
              </a:rPr>
              <a:t>min=0, max=</a:t>
            </a:r>
            <a:r>
              <a:rPr lang="en-US" sz="1400" b="1" dirty="0" err="1">
                <a:latin typeface="Courier New" charset="0"/>
                <a:cs typeface="Courier New" charset="0"/>
              </a:rPr>
              <a:t>list.length</a:t>
            </a:r>
            <a:r>
              <a:rPr lang="en-US" sz="1400" b="1" dirty="0">
                <a:latin typeface="Courier New" charset="0"/>
                <a:cs typeface="Courier New" charset="0"/>
              </a:rPr>
              <a:t>, mid=0;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</a:t>
            </a:r>
            <a:r>
              <a:rPr lang="en-US" sz="1400" b="1" dirty="0" err="1">
                <a:solidFill>
                  <a:srgbClr val="3366FF"/>
                </a:solidFill>
                <a:latin typeface="Courier New" charset="0"/>
                <a:cs typeface="Courier New" charset="0"/>
              </a:rPr>
              <a:t>boolean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 </a:t>
            </a:r>
            <a:r>
              <a:rPr lang="en-US" sz="1400" b="1" dirty="0">
                <a:latin typeface="Courier New" charset="0"/>
                <a:cs typeface="Courier New" charset="0"/>
              </a:rPr>
              <a:t>found =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false</a:t>
            </a:r>
            <a:r>
              <a:rPr lang="en-US" sz="1400" b="1" dirty="0">
                <a:latin typeface="Courier New" charset="0"/>
                <a:cs typeface="Courier New" charset="0"/>
              </a:rPr>
              <a:t>;</a:t>
            </a:r>
          </a:p>
          <a:p>
            <a:endParaRPr lang="en-US" sz="1400" b="1" dirty="0">
              <a:latin typeface="Courier New" charset="0"/>
              <a:cs typeface="Courier New" charset="0"/>
            </a:endParaRP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while </a:t>
            </a:r>
            <a:r>
              <a:rPr lang="en-US" sz="1400" b="1" dirty="0">
                <a:latin typeface="Courier New" charset="0"/>
                <a:cs typeface="Courier New" charset="0"/>
              </a:rPr>
              <a:t>(!found &amp;&amp; min &lt;= max)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{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   mid = (</a:t>
            </a:r>
            <a:r>
              <a:rPr lang="en-US" sz="1400" b="1" dirty="0" err="1">
                <a:latin typeface="Courier New" charset="0"/>
                <a:cs typeface="Courier New" charset="0"/>
              </a:rPr>
              <a:t>min+max</a:t>
            </a:r>
            <a:r>
              <a:rPr lang="en-US" sz="1400" b="1" dirty="0">
                <a:latin typeface="Courier New" charset="0"/>
                <a:cs typeface="Courier New" charset="0"/>
              </a:rPr>
              <a:t>) / 2;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  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if </a:t>
            </a:r>
            <a:r>
              <a:rPr lang="en-US" sz="1400" b="1" dirty="0">
                <a:latin typeface="Courier New" charset="0"/>
                <a:cs typeface="Courier New" charset="0"/>
              </a:rPr>
              <a:t>(list[mid].equals(target))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      found =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true</a:t>
            </a:r>
            <a:r>
              <a:rPr lang="en-US" sz="1400" b="1" dirty="0">
                <a:latin typeface="Courier New" charset="0"/>
                <a:cs typeface="Courier New" charset="0"/>
              </a:rPr>
              <a:t>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  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else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     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if </a:t>
            </a:r>
            <a:r>
              <a:rPr lang="en-US" sz="1400" b="1" dirty="0">
                <a:latin typeface="Courier New" charset="0"/>
                <a:cs typeface="Courier New" charset="0"/>
              </a:rPr>
              <a:t>(</a:t>
            </a:r>
            <a:r>
              <a:rPr lang="en-US" sz="1400" b="1" dirty="0" err="1">
                <a:latin typeface="Courier New" charset="0"/>
                <a:cs typeface="Courier New" charset="0"/>
              </a:rPr>
              <a:t>target.compareTo</a:t>
            </a:r>
            <a:r>
              <a:rPr lang="en-US" sz="1400" b="1" dirty="0">
                <a:latin typeface="Courier New" charset="0"/>
                <a:cs typeface="Courier New" charset="0"/>
              </a:rPr>
              <a:t>(list[mid]) &lt; 0)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         max = mid-1;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     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else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         min = mid+1;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}</a:t>
            </a:r>
          </a:p>
          <a:p>
            <a:endParaRPr lang="en-US" sz="1400" b="1" dirty="0">
              <a:latin typeface="Courier New" charset="0"/>
              <a:cs typeface="Courier New" charset="0"/>
            </a:endParaRPr>
          </a:p>
          <a:p>
            <a:r>
              <a:rPr lang="en-US" sz="1400" b="1" dirty="0">
                <a:solidFill>
                  <a:srgbClr val="800000"/>
                </a:solidFill>
                <a:cs typeface="Courier New" charset="0"/>
              </a:rPr>
              <a:t>continue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TextBox 5"/>
          <p:cNvSpPr txBox="1">
            <a:spLocks noChangeArrowheads="1"/>
          </p:cNvSpPr>
          <p:nvPr/>
        </p:nvSpPr>
        <p:spPr bwMode="auto">
          <a:xfrm>
            <a:off x="1331640" y="1981200"/>
            <a:ext cx="7188473" cy="1784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182880" tIns="137160" rIns="182880" bIns="137160">
            <a:spAutoFit/>
          </a:bodyPr>
          <a:lstStyle/>
          <a:p>
            <a:r>
              <a:rPr lang="en-US" sz="1400" b="1" dirty="0">
                <a:solidFill>
                  <a:srgbClr val="800000"/>
                </a:solidFill>
                <a:cs typeface="Courier New" charset="0"/>
              </a:rPr>
              <a:t>continue</a:t>
            </a:r>
          </a:p>
          <a:p>
            <a:endParaRPr lang="en-US" sz="1400" b="1" dirty="0">
              <a:latin typeface="Courier New" charset="0"/>
              <a:cs typeface="Courier New" charset="0"/>
            </a:endParaRP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if </a:t>
            </a:r>
            <a:r>
              <a:rPr lang="en-US" sz="1400" b="1" dirty="0">
                <a:latin typeface="Courier New" charset="0"/>
                <a:cs typeface="Courier New" charset="0"/>
              </a:rPr>
              <a:t>(found)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  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return </a:t>
            </a:r>
            <a:r>
              <a:rPr lang="en-US" sz="1400" b="1" dirty="0">
                <a:latin typeface="Courier New" charset="0"/>
                <a:cs typeface="Courier New" charset="0"/>
              </a:rPr>
              <a:t>list[mid];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else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      </a:t>
            </a:r>
            <a:r>
              <a:rPr lang="en-US" sz="1400" b="1" dirty="0">
                <a:solidFill>
                  <a:srgbClr val="3366FF"/>
                </a:solidFill>
                <a:latin typeface="Courier New" charset="0"/>
                <a:cs typeface="Courier New" charset="0"/>
              </a:rPr>
              <a:t>return </a:t>
            </a:r>
            <a:r>
              <a:rPr lang="en-US" sz="1400" b="1" dirty="0">
                <a:latin typeface="Courier New" charset="0"/>
                <a:cs typeface="Courier New" charset="0"/>
              </a:rPr>
              <a:t>null;</a:t>
            </a:r>
          </a:p>
          <a:p>
            <a:r>
              <a:rPr lang="en-US" sz="1400" b="1" dirty="0">
                <a:latin typeface="Courier New" charset="0"/>
                <a:cs typeface="Courier New" charset="0"/>
              </a:rPr>
              <a:t>   }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9A80-BCF9-4BE6-9263-532359077B66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29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Selection Sort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76B5-5A0D-45E2-B3F5-28007DA8270A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9" name="Pladsholder til sidefod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3</a:t>
            </a:fld>
            <a:endParaRPr lang="da-DK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" y="1279525"/>
            <a:ext cx="8229600" cy="4740275"/>
            <a:chOff x="457200" y="1278790"/>
            <a:chExt cx="8229600" cy="4741010"/>
          </a:xfrm>
        </p:grpSpPr>
        <p:sp>
          <p:nvSpPr>
            <p:cNvPr id="70661" name="TextBox 5"/>
            <p:cNvSpPr txBox="1">
              <a:spLocks noChangeArrowheads="1"/>
            </p:cNvSpPr>
            <p:nvPr/>
          </p:nvSpPr>
          <p:spPr bwMode="auto">
            <a:xfrm>
              <a:off x="457200" y="1278790"/>
              <a:ext cx="8229600" cy="47410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82880" tIns="137160" rIns="182880" bIns="137160">
              <a:spAutoFit/>
            </a:bodyPr>
            <a:lstStyle/>
            <a:p>
              <a:endParaRPr lang="da-DK" sz="1400" b="1">
                <a:solidFill>
                  <a:srgbClr val="000000"/>
                </a:solidFill>
                <a:latin typeface="Courier New" charset="0"/>
                <a:cs typeface="Courier New" charset="0"/>
              </a:endParaRPr>
            </a:p>
          </p:txBody>
        </p:sp>
        <p:pic>
          <p:nvPicPr>
            <p:cNvPr id="70662" name="Picture 6" descr="fig10_02.t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" y="1524000"/>
              <a:ext cx="7645400" cy="4236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Swapping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143000"/>
            <a:ext cx="7799784" cy="43434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The processing of the selection sort algorithm includes the </a:t>
            </a:r>
            <a:r>
              <a:rPr lang="en-US" i="1" dirty="0" smtClean="0"/>
              <a:t>swapping</a:t>
            </a:r>
            <a:r>
              <a:rPr lang="en-US" dirty="0" smtClean="0"/>
              <a:t> of two values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Swapping requires three assignment statements and a temporary storage location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To swap the values of </a:t>
            </a:r>
            <a:r>
              <a:rPr lang="en-US" dirty="0" smtClean="0">
                <a:latin typeface="Courier New" charset="0"/>
                <a:cs typeface="Courier New" charset="0"/>
              </a:rPr>
              <a:t>first</a:t>
            </a:r>
            <a:r>
              <a:rPr lang="en-US" dirty="0" smtClean="0">
                <a:cs typeface="Courier New" charset="0"/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latin typeface="Courier New" charset="0"/>
                <a:cs typeface="Courier New" charset="0"/>
              </a:rPr>
              <a:t>second</a:t>
            </a:r>
            <a:r>
              <a:rPr lang="en-US" dirty="0" smtClean="0"/>
              <a:t>:</a:t>
            </a:r>
          </a:p>
          <a:p>
            <a:pPr>
              <a:lnSpc>
                <a:spcPct val="90000"/>
              </a:lnSpc>
              <a:spcBef>
                <a:spcPct val="70000"/>
              </a:spcBef>
              <a:buFont typeface="Times" charset="0"/>
              <a:buNone/>
            </a:pPr>
            <a:r>
              <a:rPr lang="en-US" i="1" dirty="0" smtClean="0"/>
              <a:t>			</a:t>
            </a:r>
            <a:r>
              <a:rPr lang="en-US" sz="2400" dirty="0" smtClean="0">
                <a:latin typeface="Courier New" charset="0"/>
              </a:rPr>
              <a:t>temp = first;</a:t>
            </a:r>
          </a:p>
          <a:p>
            <a:pPr>
              <a:lnSpc>
                <a:spcPct val="90000"/>
              </a:lnSpc>
              <a:buFont typeface="Times" charset="0"/>
              <a:buNone/>
            </a:pPr>
            <a:r>
              <a:rPr lang="en-US" sz="2400" dirty="0" smtClean="0">
                <a:latin typeface="Courier New" charset="0"/>
              </a:rPr>
              <a:t>			first = second;</a:t>
            </a:r>
          </a:p>
          <a:p>
            <a:pPr>
              <a:lnSpc>
                <a:spcPct val="90000"/>
              </a:lnSpc>
              <a:buFont typeface="Times" charset="0"/>
              <a:buNone/>
            </a:pPr>
            <a:r>
              <a:rPr lang="en-US" sz="2400" dirty="0" smtClean="0">
                <a:latin typeface="Courier New" charset="0"/>
              </a:rPr>
              <a:t>			second = temp;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D5BB-257A-4C77-84FE-449725CE644A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4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Polymorphism in Sorting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556792"/>
            <a:ext cx="7871792" cy="461540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Recall that a class that implements the </a:t>
            </a:r>
            <a:r>
              <a:rPr lang="en-US" dirty="0" smtClean="0">
                <a:latin typeface="Courier New" charset="0"/>
              </a:rPr>
              <a:t>Comparable</a:t>
            </a:r>
            <a:r>
              <a:rPr lang="en-US" dirty="0" smtClean="0"/>
              <a:t> interface defines a </a:t>
            </a:r>
            <a:r>
              <a:rPr lang="en-US" dirty="0" err="1" smtClean="0">
                <a:latin typeface="Courier New" charset="0"/>
              </a:rPr>
              <a:t>compareTo</a:t>
            </a:r>
            <a:r>
              <a:rPr lang="en-US" dirty="0" smtClean="0"/>
              <a:t> method to determine the relative order of its objects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We can use polymorphism to develop a generic sort for any set of </a:t>
            </a:r>
            <a:r>
              <a:rPr lang="en-US" dirty="0" smtClean="0">
                <a:latin typeface="Courier New" charset="0"/>
              </a:rPr>
              <a:t>Comparable</a:t>
            </a:r>
            <a:r>
              <a:rPr lang="en-US" dirty="0" smtClean="0"/>
              <a:t> objects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The sorting method accepts as a parameter an array of </a:t>
            </a:r>
            <a:r>
              <a:rPr lang="en-US" dirty="0" smtClean="0">
                <a:latin typeface="Courier New" charset="0"/>
              </a:rPr>
              <a:t>Comparable</a:t>
            </a:r>
            <a:r>
              <a:rPr lang="en-US" dirty="0" smtClean="0"/>
              <a:t> objects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That way, one method can be used to sort an array of </a:t>
            </a:r>
            <a:r>
              <a:rPr lang="en-US" dirty="0" smtClean="0">
                <a:latin typeface="Courier New" charset="0"/>
              </a:rPr>
              <a:t>People</a:t>
            </a:r>
            <a:r>
              <a:rPr lang="en-US" dirty="0" smtClean="0"/>
              <a:t>, or </a:t>
            </a:r>
            <a:r>
              <a:rPr lang="en-US" dirty="0" smtClean="0">
                <a:latin typeface="Courier New" charset="0"/>
              </a:rPr>
              <a:t>Books</a:t>
            </a:r>
            <a:r>
              <a:rPr lang="en-US" dirty="0" smtClean="0"/>
              <a:t>, or whatever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C7C9-5BA2-4160-89DA-43ABF2D9AA68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5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Selection Sort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066800"/>
            <a:ext cx="7947992" cy="5181600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This technique allows each class to decide for itself what it means for one object to be less than another</a:t>
            </a:r>
          </a:p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Let's look at an example that sorts an array of </a:t>
            </a:r>
            <a:r>
              <a:rPr lang="en-US" dirty="0" smtClean="0">
                <a:latin typeface="Courier New" charset="0"/>
                <a:cs typeface="Courier New" charset="0"/>
              </a:rPr>
              <a:t>Contact</a:t>
            </a:r>
            <a:r>
              <a:rPr lang="en-US" dirty="0" smtClean="0">
                <a:cs typeface="Courier New" charset="0"/>
              </a:rPr>
              <a:t> </a:t>
            </a:r>
            <a:r>
              <a:rPr lang="en-US" dirty="0" smtClean="0"/>
              <a:t>objects</a:t>
            </a:r>
          </a:p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The </a:t>
            </a:r>
            <a:r>
              <a:rPr lang="en-US" dirty="0" err="1" smtClean="0">
                <a:latin typeface="Courier New" charset="0"/>
                <a:cs typeface="Courier New" charset="0"/>
              </a:rPr>
              <a:t>selectionSort</a:t>
            </a:r>
            <a:r>
              <a:rPr lang="en-US" dirty="0" smtClean="0">
                <a:cs typeface="Courier New" charset="0"/>
              </a:rPr>
              <a:t> </a:t>
            </a:r>
            <a:r>
              <a:rPr lang="en-US" dirty="0" smtClean="0"/>
              <a:t>method is a static method in the </a:t>
            </a:r>
            <a:r>
              <a:rPr lang="en-US" dirty="0" smtClean="0">
                <a:latin typeface="Courier New" charset="0"/>
                <a:cs typeface="Courier New" charset="0"/>
              </a:rPr>
              <a:t>Sorting</a:t>
            </a:r>
            <a:r>
              <a:rPr lang="en-US" dirty="0" smtClean="0">
                <a:cs typeface="Courier New" charset="0"/>
              </a:rPr>
              <a:t> </a:t>
            </a:r>
            <a:r>
              <a:rPr lang="en-US" dirty="0" smtClean="0"/>
              <a:t>class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See</a:t>
            </a:r>
            <a:r>
              <a:rPr lang="en-US" dirty="0" smtClean="0">
                <a:latin typeface="Courier New" charset="0"/>
                <a:cs typeface="Courier New" charset="0"/>
              </a:rPr>
              <a:t> </a:t>
            </a:r>
            <a:r>
              <a:rPr lang="en-US" dirty="0" smtClean="0">
                <a:latin typeface="Courier New" charset="0"/>
              </a:rPr>
              <a:t>PhoneList.java</a:t>
            </a:r>
            <a:r>
              <a:rPr lang="en-US" dirty="0" smtClean="0"/>
              <a:t> </a:t>
            </a:r>
            <a:endParaRPr lang="en-US" dirty="0" smtClean="0">
              <a:latin typeface="Courier New" charset="0"/>
            </a:endParaRPr>
          </a:p>
          <a:p>
            <a:pPr>
              <a:spcBef>
                <a:spcPct val="0"/>
              </a:spcBef>
            </a:pPr>
            <a:r>
              <a:rPr lang="en-US" dirty="0" smtClean="0"/>
              <a:t>See</a:t>
            </a:r>
            <a:r>
              <a:rPr lang="en-US" dirty="0" smtClean="0">
                <a:latin typeface="Courier New" charset="0"/>
                <a:cs typeface="Courier New" charset="0"/>
              </a:rPr>
              <a:t> </a:t>
            </a:r>
            <a:r>
              <a:rPr lang="en-US" dirty="0" smtClean="0">
                <a:latin typeface="Courier New" charset="0"/>
              </a:rPr>
              <a:t>Sorting.java</a:t>
            </a:r>
            <a:endParaRPr lang="en-US" sz="2400" dirty="0" smtClean="0"/>
          </a:p>
          <a:p>
            <a:pPr>
              <a:spcBef>
                <a:spcPct val="0"/>
              </a:spcBef>
              <a:spcAft>
                <a:spcPts val="1800"/>
              </a:spcAft>
            </a:pPr>
            <a:r>
              <a:rPr lang="en-US" dirty="0" smtClean="0"/>
              <a:t>See</a:t>
            </a:r>
            <a:r>
              <a:rPr lang="en-US" dirty="0" smtClean="0">
                <a:latin typeface="Courier New" charset="0"/>
                <a:cs typeface="Courier New" charset="0"/>
              </a:rPr>
              <a:t> </a:t>
            </a:r>
            <a:r>
              <a:rPr lang="en-US" dirty="0" smtClean="0">
                <a:latin typeface="Courier New" charset="0"/>
              </a:rPr>
              <a:t>Contact.java</a:t>
            </a:r>
            <a:r>
              <a:rPr lang="en-US" dirty="0" smtClean="0"/>
              <a:t> 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DEBD-EB27-46D2-BD08-A89D99CE31D6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6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TextBox 5"/>
          <p:cNvSpPr txBox="1">
            <a:spLocks noChangeArrowheads="1"/>
          </p:cNvSpPr>
          <p:nvPr/>
        </p:nvSpPr>
        <p:spPr bwMode="auto">
          <a:xfrm>
            <a:off x="609600" y="522288"/>
            <a:ext cx="7910513" cy="58785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//********************************************************************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  PhoneList.java       Author: Lewis/Loftus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  Driver for testing a sorting algorithm.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//********************************************************************</a:t>
            </a:r>
          </a:p>
          <a:p>
            <a:endParaRPr lang="en-US" sz="1400" b="1">
              <a:solidFill>
                <a:srgbClr val="008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class </a:t>
            </a:r>
            <a:r>
              <a:rPr lang="en-US" sz="1400" b="1">
                <a:latin typeface="Courier New" charset="0"/>
                <a:cs typeface="Courier New" charset="0"/>
              </a:rPr>
              <a:t>PhoneList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//-----------------------------------------------------------------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Creates an array of Contact objects, sorts them, then prints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  them.</a:t>
            </a: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//-----------------------------------------------------------------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public static void </a:t>
            </a:r>
            <a:r>
              <a:rPr lang="en-US" sz="1400" b="1">
                <a:latin typeface="Courier New" charset="0"/>
                <a:cs typeface="Courier New" charset="0"/>
              </a:rPr>
              <a:t>main (String[] args)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{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Contact[] friends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Contact[8];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   friends[0]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("John", "Smith", "610-555-7384");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friends[1]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("Sarah", "Barnes", "215-555-3827");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friends[2]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("Mark", "Riley", "733-555-2969");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friends[3]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("Laura", "Getz", "663-555-3984");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friends[4]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("Larry", "Smith", "464-555-3489");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friends[5]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("Frank", "Phelps", "322-555-2284");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friends[6]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("Mario", "Guzman", "804-555-9066");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friends[7] =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new </a:t>
            </a:r>
            <a:r>
              <a:rPr lang="en-US" sz="1400" b="1">
                <a:latin typeface="Courier New" charset="0"/>
                <a:cs typeface="Courier New" charset="0"/>
              </a:rPr>
              <a:t>Contact ("Marsha", "Grant", "243-555-2837");</a:t>
            </a:r>
          </a:p>
          <a:p>
            <a:endParaRPr lang="en-US" sz="14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800000"/>
                </a:solidFill>
                <a:cs typeface="Courier New" charset="0"/>
              </a:rPr>
              <a:t>continue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5AAB-C8F3-4EDC-98CF-9234FF482A46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7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TextBox 5"/>
          <p:cNvSpPr txBox="1">
            <a:spLocks noChangeArrowheads="1"/>
          </p:cNvSpPr>
          <p:nvPr/>
        </p:nvSpPr>
        <p:spPr bwMode="auto">
          <a:xfrm>
            <a:off x="609600" y="1905000"/>
            <a:ext cx="7910513" cy="20002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solidFill>
                  <a:srgbClr val="800000"/>
                </a:solidFill>
                <a:cs typeface="Courier New" charset="0"/>
              </a:rPr>
              <a:t>continue</a:t>
            </a:r>
          </a:p>
          <a:p>
            <a:endParaRPr lang="en-US" sz="1400" b="1">
              <a:solidFill>
                <a:srgbClr val="008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  </a:t>
            </a:r>
            <a:r>
              <a:rPr lang="en-US" sz="1400" b="1">
                <a:latin typeface="Courier New" charset="0"/>
                <a:cs typeface="Courier New" charset="0"/>
              </a:rPr>
              <a:t> Sorting.selectionSort(friends);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for </a:t>
            </a:r>
            <a:r>
              <a:rPr lang="en-US" sz="1400" b="1">
                <a:latin typeface="Courier New" charset="0"/>
                <a:cs typeface="Courier New" charset="0"/>
              </a:rPr>
              <a:t>(Contact friend : friends)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System.out.println (friend);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}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}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C737-8755-40F0-B416-9D3993DAF209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8</a:t>
            </a:fld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TextBox 5"/>
          <p:cNvSpPr txBox="1">
            <a:spLocks noChangeArrowheads="1"/>
          </p:cNvSpPr>
          <p:nvPr/>
        </p:nvSpPr>
        <p:spPr bwMode="auto">
          <a:xfrm>
            <a:off x="609600" y="1905000"/>
            <a:ext cx="7910513" cy="20002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2880" tIns="137160" rIns="182880" bIns="137160">
            <a:spAutoFit/>
          </a:bodyPr>
          <a:lstStyle/>
          <a:p>
            <a:r>
              <a:rPr lang="en-US" sz="1400" b="1">
                <a:solidFill>
                  <a:srgbClr val="800000"/>
                </a:solidFill>
                <a:cs typeface="Courier New" charset="0"/>
              </a:rPr>
              <a:t>continue</a:t>
            </a:r>
          </a:p>
          <a:p>
            <a:endParaRPr lang="en-US" sz="1400" b="1">
              <a:solidFill>
                <a:srgbClr val="008000"/>
              </a:solidFill>
              <a:latin typeface="Courier New" charset="0"/>
              <a:cs typeface="Courier New" charset="0"/>
            </a:endParaRPr>
          </a:p>
          <a:p>
            <a:r>
              <a:rPr lang="en-US" sz="1400" b="1">
                <a:solidFill>
                  <a:srgbClr val="008000"/>
                </a:solidFill>
                <a:latin typeface="Courier New" charset="0"/>
                <a:cs typeface="Courier New" charset="0"/>
              </a:rPr>
              <a:t>     </a:t>
            </a:r>
            <a:r>
              <a:rPr lang="en-US" sz="1400" b="1">
                <a:latin typeface="Courier New" charset="0"/>
                <a:cs typeface="Courier New" charset="0"/>
              </a:rPr>
              <a:t> Sorting.selectionSort(friends);</a:t>
            </a:r>
          </a:p>
          <a:p>
            <a:endParaRPr lang="en-US" sz="1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      </a:t>
            </a:r>
            <a:r>
              <a:rPr lang="en-US" sz="1400" b="1">
                <a:solidFill>
                  <a:srgbClr val="3366FF"/>
                </a:solidFill>
                <a:latin typeface="Courier New" charset="0"/>
                <a:cs typeface="Courier New" charset="0"/>
              </a:rPr>
              <a:t>for </a:t>
            </a:r>
            <a:r>
              <a:rPr lang="en-US" sz="1400" b="1">
                <a:latin typeface="Courier New" charset="0"/>
                <a:cs typeface="Courier New" charset="0"/>
              </a:rPr>
              <a:t>(Contact friend : friends)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      System.out.println (friend);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   }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}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2895600" y="1600200"/>
            <a:ext cx="3508375" cy="25241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82880" tIns="137160" rIns="182880" bIns="13716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u="sng">
                <a:cs typeface="Courier New" charset="0"/>
              </a:rPr>
              <a:t>Output</a:t>
            </a:r>
            <a:endParaRPr lang="en-US" sz="2400" b="1">
              <a:latin typeface="Courier New" charset="0"/>
              <a:cs typeface="Courier New" charset="0"/>
            </a:endParaRPr>
          </a:p>
          <a:p>
            <a:r>
              <a:rPr lang="en-US" sz="1400" b="1">
                <a:latin typeface="Courier New" charset="0"/>
                <a:cs typeface="Courier New" charset="0"/>
              </a:rPr>
              <a:t>Barnes, Sarah	215-555-3827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Getz, Laura	663-555-3984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Grant, Marsha	243-555-2837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Guzman, Mario	804-555-9066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Phelps, Frank	322-555-2284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Riley, Mark	733-555-2969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Smith, John	610-555-7384</a:t>
            </a:r>
          </a:p>
          <a:p>
            <a:r>
              <a:rPr lang="en-US" sz="1400" b="1">
                <a:latin typeface="Courier New" charset="0"/>
                <a:cs typeface="Courier New" charset="0"/>
              </a:rPr>
              <a:t>Smith, Larry	464-555-3489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80A0-CC69-4252-B601-587B0A8CE3E2}" type="datetime1">
              <a:rPr lang="en-GB" smtClean="0"/>
              <a:pPr/>
              <a:t>06/11/2011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COS 2011 fall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EBF4-49B3-461F-AD4A-FD20D5829B2A}" type="slidenum">
              <a:rPr lang="da-DK" smtClean="0"/>
              <a:pPr/>
              <a:t>9</a:t>
            </a:fld>
            <a:endParaRPr lang="da-DK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mbusfletværk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Bambusfletværk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ambusfletværk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2313</Words>
  <Application>Microsoft Office PowerPoint</Application>
  <PresentationFormat>Skærmshow (4:3)</PresentationFormat>
  <Paragraphs>476</Paragraphs>
  <Slides>29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29</vt:i4>
      </vt:variant>
    </vt:vector>
  </HeadingPairs>
  <TitlesOfParts>
    <vt:vector size="30" baseType="lpstr">
      <vt:lpstr>Bambusfletværk</vt:lpstr>
      <vt:lpstr>Sorting</vt:lpstr>
      <vt:lpstr>Selection Sort</vt:lpstr>
      <vt:lpstr>Selection Sort</vt:lpstr>
      <vt:lpstr>Swapping</vt:lpstr>
      <vt:lpstr>Polymorphism in Sorting</vt:lpstr>
      <vt:lpstr>Selection Sort</vt:lpstr>
      <vt:lpstr>Dias nummer 7</vt:lpstr>
      <vt:lpstr>Dias nummer 8</vt:lpstr>
      <vt:lpstr>Dias nummer 9</vt:lpstr>
      <vt:lpstr>Dias nummer 10</vt:lpstr>
      <vt:lpstr>Dias nummer 11</vt:lpstr>
      <vt:lpstr>Dias nummer 12</vt:lpstr>
      <vt:lpstr>Dias nummer 13</vt:lpstr>
      <vt:lpstr>Dias nummer 14</vt:lpstr>
      <vt:lpstr>Insertion Sort</vt:lpstr>
      <vt:lpstr>Insertion Sort</vt:lpstr>
      <vt:lpstr>Dias nummer 17</vt:lpstr>
      <vt:lpstr>Comparing Sorts</vt:lpstr>
      <vt:lpstr>Searching</vt:lpstr>
      <vt:lpstr>Linear Search</vt:lpstr>
      <vt:lpstr>Binary Search</vt:lpstr>
      <vt:lpstr>Binary Search</vt:lpstr>
      <vt:lpstr>Searching</vt:lpstr>
      <vt:lpstr>Dias nummer 24</vt:lpstr>
      <vt:lpstr>Dias nummer 25</vt:lpstr>
      <vt:lpstr>Dias nummer 26</vt:lpstr>
      <vt:lpstr>Dias nummer 27</vt:lpstr>
      <vt:lpstr>Dias nummer 28</vt:lpstr>
      <vt:lpstr>Dias nummer 29</vt:lpstr>
    </vt:vector>
  </TitlesOfParts>
  <Company>Handelsskolen København Nord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Sorting</dc:title>
  <dc:creator>nir</dc:creator>
  <cp:lastModifiedBy>nir</cp:lastModifiedBy>
  <cp:revision>3</cp:revision>
  <dcterms:created xsi:type="dcterms:W3CDTF">2011-11-04T21:04:10Z</dcterms:created>
  <dcterms:modified xsi:type="dcterms:W3CDTF">2011-11-06T22:33:58Z</dcterms:modified>
</cp:coreProperties>
</file>